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81" r:id="rId3"/>
    <p:sldId id="261" r:id="rId4"/>
    <p:sldId id="262" r:id="rId5"/>
    <p:sldId id="279" r:id="rId6"/>
    <p:sldId id="263" r:id="rId7"/>
    <p:sldId id="264" r:id="rId8"/>
    <p:sldId id="266" r:id="rId9"/>
    <p:sldId id="268" r:id="rId10"/>
    <p:sldId id="269" r:id="rId11"/>
    <p:sldId id="272" r:id="rId12"/>
    <p:sldId id="273" r:id="rId13"/>
    <p:sldId id="276" r:id="rId14"/>
    <p:sldId id="277" r:id="rId15"/>
    <p:sldId id="280" r:id="rId16"/>
    <p:sldId id="278" r:id="rId17"/>
    <p:sldId id="283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DADB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2925" autoAdjust="0"/>
  </p:normalViewPr>
  <p:slideViewPr>
    <p:cSldViewPr snapToGrid="0" showGuides="1">
      <p:cViewPr varScale="1">
        <p:scale>
          <a:sx n="105" d="100"/>
          <a:sy n="105" d="100"/>
        </p:scale>
        <p:origin x="1360" y="192"/>
      </p:cViewPr>
      <p:guideLst>
        <p:guide orient="horz" pos="215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Condition Embedder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Maps the input handcrafted feature vector into a </a:t>
            </a:r>
            <a:r>
              <a:rPr lang="en-US" altLang="zh-CN" dirty="0">
                <a:sym typeface="+mn-ea"/>
              </a:rPr>
              <a:t>global physical context</a:t>
            </a:r>
            <a:r>
              <a:rPr lang="en-US" altLang="zh-CN" dirty="0"/>
              <a:t> that is used in the </a:t>
            </a:r>
            <a:r>
              <a:rPr lang="en-US" altLang="zh-CN" dirty="0" err="1"/>
              <a:t>AdaLN</a:t>
            </a:r>
            <a:r>
              <a:rPr lang="en-US" altLang="zh-CN" dirty="0"/>
              <a:t>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Patch Embedding with Positional Encoding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Divides convergence maps into patches, flattened and projected into a latent space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Each patch is augmented with a spatial distance encoding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Transformer Stack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A sequence of Transformer blocks, each including multi-head self-attention and feed-forward layers, both conditioned via </a:t>
            </a:r>
            <a:r>
              <a:rPr lang="en-US" altLang="zh-CN" dirty="0" err="1"/>
              <a:t>AdaLN</a:t>
            </a:r>
            <a:r>
              <a:rPr lang="en-US" altLang="zh-CN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Final Output Layer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Converts the Transformer outputs back into the target parameter space and their uncertainties.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Also conditioned </a:t>
            </a:r>
            <a:r>
              <a:rPr lang="en-US" altLang="zh-CN" dirty="0">
                <a:sym typeface="+mn-ea"/>
              </a:rPr>
              <a:t>via </a:t>
            </a:r>
            <a:r>
              <a:rPr lang="en-US" altLang="zh-CN" dirty="0" err="1">
                <a:sym typeface="+mn-ea"/>
              </a:rPr>
              <a:t>AdaLN</a:t>
            </a:r>
            <a:r>
              <a:rPr lang="en-US" altLang="zh-CN" dirty="0">
                <a:sym typeface="+mn-ea"/>
              </a:rPr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6326F-06BF-EF44-AB4F-F3CCE8C19ABF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1414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Press Polic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8" y="705660"/>
            <a:ext cx="2602239" cy="116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449" y="753005"/>
            <a:ext cx="1070531" cy="10705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515" y="796804"/>
            <a:ext cx="982934" cy="9829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59772"/>
            <a:ext cx="12192000" cy="70548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189355" y="4029710"/>
            <a:ext cx="10058400" cy="1786890"/>
            <a:chOff x="1327" y="6386"/>
            <a:chExt cx="15840" cy="2814"/>
          </a:xfrm>
        </p:grpSpPr>
        <p:sp>
          <p:nvSpPr>
            <p:cNvPr id="7" name="文本框 6"/>
            <p:cNvSpPr txBox="1"/>
            <p:nvPr/>
          </p:nvSpPr>
          <p:spPr>
            <a:xfrm>
              <a:off x="6188" y="8714"/>
              <a:ext cx="1560" cy="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dirty="0" err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Haixu</a:t>
              </a:r>
              <a:r>
                <a:rPr kumimoji="1" lang="en-US" altLang="zh-CN" sz="14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Wu</a:t>
              </a:r>
              <a:endParaRPr kumimoji="1" lang="zh-CN" altLang="en-US" sz="1400" dirty="0">
                <a:latin typeface="Helvetica Neue" panose="02000503000000020004" pitchFamily="2" charset="0"/>
                <a:ea typeface="微软雅黑 Light" panose="020B0502040204020203" pitchFamily="34" charset="-122"/>
                <a:cs typeface="Helvetica Neue" panose="02000503000000020004" pitchFamily="2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8342" y="8714"/>
              <a:ext cx="1850" cy="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1400" dirty="0" err="1">
                  <a:latin typeface="Helvetica Neue" panose="02000503000000020004" pitchFamily="2" charset="0"/>
                  <a:ea typeface="微软雅黑 Light" panose="020B0502040204020203" pitchFamily="34" charset="-122"/>
                  <a:cs typeface="Helvetica Neue" panose="02000503000000020004" pitchFamily="2" charset="0"/>
                </a:rPr>
                <a:t>Yuezhou</a:t>
              </a:r>
              <a:r>
                <a:rPr kumimoji="1" lang="en-US" altLang="zh-CN" sz="1400" dirty="0">
                  <a:latin typeface="Helvetica Neue" panose="02000503000000020004" pitchFamily="2" charset="0"/>
                  <a:ea typeface="微软雅黑 Light" panose="020B0502040204020203" pitchFamily="34" charset="-122"/>
                  <a:cs typeface="Helvetica Neue" panose="02000503000000020004" pitchFamily="2" charset="0"/>
                </a:rPr>
                <a:t> Ma</a:t>
              </a:r>
              <a:endParaRPr kumimoji="1" lang="zh-CN" altLang="en-US" sz="1400" dirty="0">
                <a:latin typeface="Helvetica Neue" panose="02000503000000020004" pitchFamily="2" charset="0"/>
                <a:ea typeface="微软雅黑 Light" panose="020B0502040204020203" pitchFamily="34" charset="-122"/>
                <a:cs typeface="Helvetica Neue" panose="02000503000000020004" pitchFamily="2" charset="0"/>
              </a:endParaRPr>
            </a:p>
          </p:txBody>
        </p:sp>
        <p:pic>
          <p:nvPicPr>
            <p:cNvPr id="28" name="图片 27" descr="男人站在水上&#10;&#10;AI 生成的内容可能不正确。"/>
            <p:cNvPicPr>
              <a:picLocks noChangeAspect="1"/>
            </p:cNvPicPr>
            <p:nvPr/>
          </p:nvPicPr>
          <p:blipFill>
            <a:blip r:embed="rId7"/>
            <a:srcRect l="36854" t="12356" r="13562"/>
            <a:stretch>
              <a:fillRect/>
            </a:stretch>
          </p:blipFill>
          <p:spPr>
            <a:xfrm>
              <a:off x="6014" y="6427"/>
              <a:ext cx="1907" cy="2247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12877" y="8716"/>
              <a:ext cx="1797" cy="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1400" dirty="0" err="1">
                  <a:latin typeface="Helvetica Neue" panose="02000503000000020004" pitchFamily="2" charset="0"/>
                  <a:ea typeface="微软雅黑 Light" panose="020B0502040204020203" pitchFamily="34" charset="-122"/>
                  <a:cs typeface="Helvetica Neue" panose="02000503000000020004" pitchFamily="2" charset="0"/>
                </a:rPr>
                <a:t>Yuanxu</a:t>
              </a:r>
              <a:r>
                <a:rPr kumimoji="1" lang="en-US" altLang="zh-CN" sz="1400" dirty="0">
                  <a:latin typeface="Helvetica Neue" panose="02000503000000020004" pitchFamily="2" charset="0"/>
                  <a:ea typeface="微软雅黑 Light" panose="020B0502040204020203" pitchFamily="34" charset="-122"/>
                  <a:cs typeface="Helvetica Neue" panose="02000503000000020004" pitchFamily="2" charset="0"/>
                </a:rPr>
                <a:t> Sun</a:t>
              </a:r>
              <a:endParaRPr kumimoji="1" lang="zh-CN" altLang="en-US" sz="1400" dirty="0">
                <a:latin typeface="Helvetica Neue" panose="02000503000000020004" pitchFamily="2" charset="0"/>
                <a:ea typeface="微软雅黑 Light" panose="020B0502040204020203" pitchFamily="34" charset="-122"/>
                <a:cs typeface="Helvetica Neue" panose="02000503000000020004" pitchFamily="2" charset="0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4767" y="8716"/>
              <a:ext cx="2401" cy="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dirty="0" err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Mingsheng</a:t>
              </a:r>
              <a:r>
                <a:rPr kumimoji="1" lang="en-US" altLang="zh-CN" sz="14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Long</a:t>
              </a:r>
              <a:endParaRPr kumimoji="1" lang="zh-CN" altLang="en-US" sz="1400" dirty="0">
                <a:latin typeface="Helvetica Neue" panose="02000503000000020004" pitchFamily="2" charset="0"/>
                <a:ea typeface="微软雅黑 Light" panose="020B0502040204020203" pitchFamily="34" charset="-122"/>
                <a:cs typeface="Helvetica Neue" panose="02000503000000020004" pitchFamily="2" charset="0"/>
              </a:endParaRPr>
            </a:p>
          </p:txBody>
        </p:sp>
        <p:pic>
          <p:nvPicPr>
            <p:cNvPr id="32" name="图片 31" descr="穿白色衣服的小孩&#10;&#10;描述已自动生成"/>
            <p:cNvPicPr>
              <a:picLocks noChangeAspect="1"/>
            </p:cNvPicPr>
            <p:nvPr/>
          </p:nvPicPr>
          <p:blipFill rotWithShape="1">
            <a:blip r:embed="rId8"/>
            <a:srcRect r="4766" b="16092"/>
            <a:stretch>
              <a:fillRect/>
            </a:stretch>
          </p:blipFill>
          <p:spPr>
            <a:xfrm>
              <a:off x="8417" y="6427"/>
              <a:ext cx="1699" cy="2247"/>
            </a:xfrm>
            <a:prstGeom prst="rect">
              <a:avLst/>
            </a:prstGeom>
          </p:spPr>
        </p:pic>
        <p:pic>
          <p:nvPicPr>
            <p:cNvPr id="33" name="图片 32" descr="男孩戴着眼镜&#10;&#10;AI 生成的内容可能不正确。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974" y="6427"/>
              <a:ext cx="1603" cy="2247"/>
            </a:xfrm>
            <a:prstGeom prst="rect">
              <a:avLst/>
            </a:prstGeom>
          </p:spPr>
        </p:pic>
        <p:pic>
          <p:nvPicPr>
            <p:cNvPr id="34" name="Picture 2" descr="Mingsheng Lo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29"/>
            <a:stretch>
              <a:fillRect/>
            </a:stretch>
          </p:blipFill>
          <p:spPr bwMode="auto">
            <a:xfrm>
              <a:off x="15073" y="6427"/>
              <a:ext cx="1612" cy="2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图片 1" descr="证件照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02" y="6429"/>
              <a:ext cx="1793" cy="2245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327" y="8712"/>
              <a:ext cx="182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Huikun Weng</a:t>
              </a:r>
              <a:endParaRPr kumimoji="1" lang="zh-CN" altLang="en-US" sz="1400" dirty="0">
                <a:latin typeface="Helvetica Neue" panose="02000503000000020004" pitchFamily="2" charset="0"/>
                <a:ea typeface="微软雅黑 Light" panose="020B0502040204020203" pitchFamily="34" charset="-122"/>
                <a:cs typeface="Helvetica Neue" panose="02000503000000020004" pitchFamily="2" charset="0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340" y="8716"/>
              <a:ext cx="252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Haonan ShangGuan</a:t>
              </a:r>
              <a:endParaRPr kumimoji="1" lang="zh-CN" altLang="en-US" sz="1400" dirty="0">
                <a:latin typeface="Helvetica Neue" panose="02000503000000020004" pitchFamily="2" charset="0"/>
                <a:ea typeface="微软雅黑 Light" panose="020B0502040204020203" pitchFamily="34" charset="-122"/>
                <a:cs typeface="Helvetica Neue" panose="02000503000000020004" pitchFamily="2" charset="0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0786" y="8716"/>
              <a:ext cx="154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1400" dirty="0">
                  <a:latin typeface="Helvetica Neue" panose="02000503000000020004" pitchFamily="2" charset="0"/>
                  <a:ea typeface="微软雅黑 Light" panose="020B0502040204020203" pitchFamily="34" charset="-122"/>
                  <a:cs typeface="Helvetica Neue" panose="02000503000000020004" pitchFamily="2" charset="0"/>
                </a:rPr>
                <a:t>Hang Zhou</a:t>
              </a:r>
            </a:p>
          </p:txBody>
        </p:sp>
        <p:pic>
          <p:nvPicPr>
            <p:cNvPr id="8" name="图片 7" descr="年轻的人&#10;&#10;AI 生成的内容可能不正确。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3" r="3200" b="7105"/>
            <a:stretch>
              <a:fillRect/>
            </a:stretch>
          </p:blipFill>
          <p:spPr>
            <a:xfrm>
              <a:off x="3691" y="6467"/>
              <a:ext cx="1827" cy="224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612" y="6386"/>
              <a:ext cx="1866" cy="2330"/>
            </a:xfrm>
            <a:prstGeom prst="rect">
              <a:avLst/>
            </a:prstGeom>
          </p:spPr>
        </p:pic>
      </p:grp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</a:t>
            </a:fld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333279F-089A-D23F-C22A-39174119B9A5}"/>
              </a:ext>
            </a:extLst>
          </p:cNvPr>
          <p:cNvSpPr txBox="1"/>
          <p:nvPr/>
        </p:nvSpPr>
        <p:spPr>
          <a:xfrm>
            <a:off x="556759" y="2080081"/>
            <a:ext cx="11078482" cy="1410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Domain Feature Enhanced </a:t>
            </a:r>
            <a:r>
              <a:rPr kumimoji="1" lang="en-US" altLang="zh-CN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Unisolver</a:t>
            </a:r>
            <a:r>
              <a:rPr kumimoji="1"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 for Weak Lensing Inference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THUML, School of Software, Tsinghua University</a:t>
            </a:r>
            <a:endParaRPr kumimoji="1" lang="zh-CN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/>
        </p:nvSpPr>
        <p:spPr>
          <a:xfrm>
            <a:off x="1263650" y="0"/>
            <a:ext cx="10813415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kumimoji="1" lang="en-US" altLang="zh-CN" sz="3200" dirty="0">
              <a:latin typeface="Calibri" panose="020F0502020204030204" charset="0"/>
              <a:ea typeface="华文宋体" panose="02010600040101010101" pitchFamily="2" charset="-122"/>
              <a:cs typeface="Calibri" panose="020F050202020403020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492"/>
            <a:ext cx="12192000" cy="507301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74477" y="6386672"/>
            <a:ext cx="10632688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600" dirty="0">
                <a:ea typeface="Helvetica Neue" panose="02000503000000020004" pitchFamily="2" charset="0"/>
                <a:cs typeface="Times New Roman" panose="02020603050405020304" pitchFamily="18" charset="0"/>
              </a:rPr>
              <a:t>Zhou et al., Unisolver: PDE-Conditional Transformers Towards Universal Neural PDE Solvers, ICML 2025</a:t>
            </a:r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270136" y="-152130"/>
            <a:ext cx="108134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200" dirty="0">
                <a:ea typeface="Helvetica Neue Thin" panose="020B0403020202020204" pitchFamily="34" charset="0"/>
                <a:cs typeface="Times New Roman" panose="02020603050405020304" pitchFamily="18" charset="0"/>
                <a:sym typeface="+mn-ea"/>
              </a:rPr>
              <a:t>Stage 2: PDE-Conditional Transformer (</a:t>
            </a:r>
            <a:r>
              <a:rPr kumimoji="1" lang="en-US" altLang="zh-CN" sz="3200" dirty="0" err="1">
                <a:ea typeface="Helvetica Neue Thin" panose="020B0403020202020204" pitchFamily="34" charset="0"/>
                <a:cs typeface="Times New Roman" panose="02020603050405020304" pitchFamily="18" charset="0"/>
                <a:sym typeface="+mn-ea"/>
              </a:rPr>
              <a:t>Unisolver</a:t>
            </a:r>
            <a:r>
              <a:rPr kumimoji="1" lang="en-US" altLang="zh-CN" sz="3200" dirty="0">
                <a:ea typeface="Helvetica Neue Thin" panose="020B0403020202020204" pitchFamily="34" charset="0"/>
                <a:cs typeface="Times New Roman" panose="02020603050405020304" pitchFamily="18" charset="0"/>
                <a:sym typeface="+mn-ea"/>
              </a:rPr>
              <a:t>)</a:t>
            </a:r>
            <a:endParaRPr kumimoji="1" lang="en-US" altLang="zh-CN" sz="3200" dirty="0">
              <a:ea typeface="Helvetica Neue Thin" panose="020B0403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直线连接符 5"/>
          <p:cNvCxnSpPr/>
          <p:nvPr/>
        </p:nvCxnSpPr>
        <p:spPr>
          <a:xfrm>
            <a:off x="8022835" y="6360176"/>
            <a:ext cx="3441655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示&#10;&#10;AI 生成的内容可能不正确。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1" y="2234317"/>
            <a:ext cx="12082117" cy="293243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/>
        </p:nvSpPr>
        <p:spPr>
          <a:xfrm>
            <a:off x="0" y="1080969"/>
            <a:ext cx="5817061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zh-CN" sz="2400" dirty="0">
                <a:latin typeface="+mn-lt"/>
                <a:ea typeface="华文宋体" panose="02010600040101010101" pitchFamily="2" charset="-122"/>
                <a:cs typeface="Times New Roman" panose="02020603050405020304" pitchFamily="18" charset="0"/>
              </a:rPr>
              <a:t>Domain-Feature-Conditioned </a:t>
            </a:r>
            <a:r>
              <a:rPr kumimoji="1" lang="en-US" altLang="zh-CN" sz="2400" dirty="0" err="1">
                <a:latin typeface="+mn-lt"/>
                <a:ea typeface="华文宋体" panose="02010600040101010101" pitchFamily="2" charset="-122"/>
                <a:cs typeface="Times New Roman" panose="02020603050405020304" pitchFamily="18" charset="0"/>
                <a:sym typeface="+mn-ea"/>
              </a:rPr>
              <a:t>Unisolver</a:t>
            </a:r>
            <a:endParaRPr kumimoji="1" lang="en-US" altLang="zh-CN" sz="2400" dirty="0">
              <a:latin typeface="+mn-lt"/>
              <a:ea typeface="华文宋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4004" y="5166747"/>
            <a:ext cx="11480656" cy="1143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400" dirty="0">
                <a:cs typeface="Times New Roman" panose="02020603050405020304" pitchFamily="18" charset="0"/>
              </a:rPr>
              <a:t>From CNN-based to Transformer-based architecture; </a:t>
            </a:r>
            <a:r>
              <a:rPr lang="en-US" altLang="zh-CN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Enhanced model capacity!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400" dirty="0">
                <a:cs typeface="Times New Roman" panose="02020603050405020304" pitchFamily="18" charset="0"/>
              </a:rPr>
              <a:t>Adaptively rescale and shift internal representations based on </a:t>
            </a:r>
            <a:r>
              <a:rPr lang="en-US" altLang="zh-CN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cosmological conditions</a:t>
            </a:r>
            <a:r>
              <a:rPr lang="en-US" altLang="zh-CN" sz="2400" dirty="0">
                <a:cs typeface="Times New Roman" panose="02020603050405020304" pitchFamily="18" charset="0"/>
              </a:rPr>
              <a:t>.</a:t>
            </a:r>
            <a:endParaRPr lang="zh-CN" altLang="en-US" sz="2400" dirty="0">
              <a:cs typeface="Times New Roman" panose="02020603050405020304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560345" y="1247634"/>
            <a:ext cx="5887449" cy="1130965"/>
            <a:chOff x="6210" y="7615"/>
            <a:chExt cx="6960" cy="133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10" y="7615"/>
              <a:ext cx="6960" cy="1109"/>
            </a:xfrm>
            <a:prstGeom prst="rect">
              <a:avLst/>
            </a:prstGeom>
          </p:spPr>
        </p:pic>
        <p:cxnSp>
          <p:nvCxnSpPr>
            <p:cNvPr id="15" name="直线连接符 14"/>
            <p:cNvCxnSpPr/>
            <p:nvPr/>
          </p:nvCxnSpPr>
          <p:spPr>
            <a:xfrm>
              <a:off x="8185" y="8402"/>
              <a:ext cx="492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/>
          </p:nvSpPr>
          <p:spPr>
            <a:xfrm>
              <a:off x="6500" y="8406"/>
              <a:ext cx="4101" cy="54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GB" altLang="zh-CN" sz="2400" dirty="0">
                  <a:solidFill>
                    <a:srgbClr val="C00000"/>
                  </a:solidFill>
                  <a:cs typeface="Times New Roman" panose="02020603050405020304" pitchFamily="18" charset="0"/>
                  <a:sym typeface="+mn-ea"/>
                </a:rPr>
                <a:t>global physical context </a:t>
              </a:r>
            </a:p>
          </p:txBody>
        </p:sp>
      </p:grpSp>
      <p:sp>
        <p:nvSpPr>
          <p:cNvPr id="13" name="标题 1"/>
          <p:cNvSpPr>
            <a:spLocks noGrp="1"/>
          </p:cNvSpPr>
          <p:nvPr/>
        </p:nvSpPr>
        <p:spPr>
          <a:xfrm>
            <a:off x="270135" y="-152130"/>
            <a:ext cx="108793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200" dirty="0">
                <a:ea typeface="Helvetica Neue Thin" panose="020B0403020202020204" pitchFamily="34" charset="0"/>
                <a:cs typeface="Times New Roman" panose="02020603050405020304" pitchFamily="18" charset="0"/>
                <a:sym typeface="+mn-ea"/>
              </a:rPr>
              <a:t>Stage</a:t>
            </a:r>
            <a:r>
              <a:rPr kumimoji="1" lang="zh-CN" altLang="en-US" sz="3200" dirty="0">
                <a:ea typeface="Helvetica Neue Thin" panose="020B040302020202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1" lang="en-US" altLang="zh-CN" sz="3200" dirty="0">
                <a:ea typeface="Helvetica Neue Thin" panose="020B0403020202020204" pitchFamily="34" charset="0"/>
                <a:cs typeface="Times New Roman" panose="02020603050405020304" pitchFamily="18" charset="0"/>
                <a:sym typeface="+mn-ea"/>
              </a:rPr>
              <a:t>2: From PDE to Cosmology</a:t>
            </a:r>
            <a:endParaRPr kumimoji="1" lang="en-US" altLang="zh-CN" sz="3200" dirty="0">
              <a:ea typeface="Helvetica Neue Thin" panose="020B04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/>
        </p:nvSpPr>
        <p:spPr>
          <a:xfrm>
            <a:off x="270136" y="-1521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200" dirty="0">
                <a:ea typeface="Helvetica Neue Thin" panose="020B0403020202020204" pitchFamily="34" charset="0"/>
                <a:cs typeface="Times New Roman" panose="02020603050405020304" pitchFamily="18" charset="0"/>
              </a:rPr>
              <a:t>Stage 3: Ensemble Algorithm</a:t>
            </a:r>
          </a:p>
        </p:txBody>
      </p:sp>
      <p:sp>
        <p:nvSpPr>
          <p:cNvPr id="31" name="标题 1"/>
          <p:cNvSpPr>
            <a:spLocks noGrp="1"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kumimoji="1" lang="en-US" altLang="zh-CN" sz="3200" dirty="0">
              <a:latin typeface="Calibri" panose="020F0502020204030204" charset="0"/>
              <a:ea typeface="华文宋体" panose="02010600040101010101" pitchFamily="2" charset="-122"/>
              <a:cs typeface="Calibri" panose="020F0502020204030204" charset="0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24" y="1465776"/>
            <a:ext cx="10767060" cy="2851150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8856087" y="3293745"/>
            <a:ext cx="3060700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CN" sz="2000" b="1" u="sng" dirty="0">
                <a:cs typeface="Times New Roman" panose="02020603050405020304" pitchFamily="18" charset="0"/>
              </a:rPr>
              <a:t>Arch Variant 1</a:t>
            </a:r>
            <a:br>
              <a:rPr lang="en-US" altLang="zh-CN" sz="2000" b="1" dirty="0">
                <a:cs typeface="Times New Roman" panose="02020603050405020304" pitchFamily="18" charset="0"/>
              </a:rPr>
            </a:br>
            <a:r>
              <a:rPr lang="en-US" altLang="zh-CN" sz="2000" b="1" dirty="0" err="1">
                <a:cs typeface="Times New Roman" panose="02020603050405020304" pitchFamily="18" charset="0"/>
              </a:rPr>
              <a:t>Unisolver</a:t>
            </a:r>
            <a:r>
              <a:rPr lang="en-US" altLang="zh-CN" sz="2000" b="1" dirty="0">
                <a:cs typeface="Times New Roman" panose="02020603050405020304" pitchFamily="18" charset="0"/>
              </a:rPr>
              <a:t> + CNN</a:t>
            </a: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651" y="4233760"/>
            <a:ext cx="9645650" cy="2616200"/>
          </a:xfrm>
          <a:prstGeom prst="rect">
            <a:avLst/>
          </a:prstGeom>
        </p:spPr>
      </p:pic>
      <p:cxnSp>
        <p:nvCxnSpPr>
          <p:cNvPr id="36" name="直线连接符 35"/>
          <p:cNvCxnSpPr/>
          <p:nvPr/>
        </p:nvCxnSpPr>
        <p:spPr>
          <a:xfrm>
            <a:off x="0" y="4291330"/>
            <a:ext cx="12192000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直线连接符 36"/>
          <p:cNvCxnSpPr/>
          <p:nvPr/>
        </p:nvCxnSpPr>
        <p:spPr>
          <a:xfrm>
            <a:off x="0" y="1526691"/>
            <a:ext cx="12192000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62F813E-F04B-2A09-EC88-7B0BC8EF90FD}"/>
              </a:ext>
            </a:extLst>
          </p:cNvPr>
          <p:cNvSpPr txBox="1"/>
          <p:nvPr/>
        </p:nvSpPr>
        <p:spPr>
          <a:xfrm>
            <a:off x="270135" y="942420"/>
            <a:ext cx="116145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</a:rPr>
              <a:t>Heterogeneity</a:t>
            </a:r>
            <a:r>
              <a:rPr lang="en-US" altLang="zh-CN" sz="2400" b="1" dirty="0">
                <a:solidFill>
                  <a:srgbClr val="C00000"/>
                </a:solidFill>
              </a:rPr>
              <a:t>: (1) Domain Feature Combinations; (2) Architecture Variants.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199AEE1D-7FBA-95B1-E37F-A1175F319362}"/>
              </a:ext>
            </a:extLst>
          </p:cNvPr>
          <p:cNvSpPr/>
          <p:nvPr/>
        </p:nvSpPr>
        <p:spPr>
          <a:xfrm>
            <a:off x="385608" y="1477693"/>
            <a:ext cx="1578958" cy="2477075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81DD4572-6BB6-B80D-14FB-93FA3CB0AD65}"/>
              </a:ext>
            </a:extLst>
          </p:cNvPr>
          <p:cNvSpPr/>
          <p:nvPr/>
        </p:nvSpPr>
        <p:spPr>
          <a:xfrm>
            <a:off x="1524200" y="4558244"/>
            <a:ext cx="976987" cy="1262092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F7A8B4D-43F0-CE79-03CF-E31BCBD0DAFB}"/>
              </a:ext>
            </a:extLst>
          </p:cNvPr>
          <p:cNvSpPr txBox="1"/>
          <p:nvPr/>
        </p:nvSpPr>
        <p:spPr>
          <a:xfrm>
            <a:off x="8856087" y="5915580"/>
            <a:ext cx="3060700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CN" sz="2000" b="1" u="sng" dirty="0">
                <a:cs typeface="Times New Roman" panose="02020603050405020304" pitchFamily="18" charset="0"/>
              </a:rPr>
              <a:t>Arch Variant 2</a:t>
            </a:r>
            <a:br>
              <a:rPr lang="en-US" altLang="zh-CN" sz="2000" b="1" dirty="0">
                <a:cs typeface="Times New Roman" panose="02020603050405020304" pitchFamily="18" charset="0"/>
              </a:rPr>
            </a:br>
            <a:r>
              <a:rPr lang="en-US" altLang="zh-CN" sz="2000" b="1" dirty="0">
                <a:cs typeface="Times New Roman" panose="02020603050405020304" pitchFamily="18" charset="0"/>
              </a:rPr>
              <a:t>Only Domain features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70136" y="5441579"/>
            <a:ext cx="12077700" cy="10138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u="sng" dirty="0">
                <a:cs typeface="Times New Roman" panose="02020603050405020304" pitchFamily="18" charset="0"/>
              </a:rPr>
              <a:t>(Search Order)</a:t>
            </a:r>
            <a:r>
              <a:rPr lang="en-US" altLang="zh-CN" sz="2400" dirty="0">
                <a:cs typeface="Times New Roman" panose="02020603050405020304" pitchFamily="18" charset="0"/>
              </a:rPr>
              <a:t> Adds single models one by one </a:t>
            </a:r>
            <a:r>
              <a:rPr lang="en-US" altLang="zh-CN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from high score to low score;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u="sng" dirty="0">
                <a:cs typeface="Times New Roman" panose="02020603050405020304" pitchFamily="18" charset="0"/>
              </a:rPr>
              <a:t>(Greedy Ensemble)</a:t>
            </a:r>
            <a:r>
              <a:rPr lang="en-US" altLang="zh-CN" sz="2400" dirty="0">
                <a:cs typeface="Times New Roman" panose="02020603050405020304" pitchFamily="18" charset="0"/>
              </a:rPr>
              <a:t> Keep the newly added model only </a:t>
            </a:r>
            <a:r>
              <a:rPr lang="en-US" altLang="zh-CN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if it can improve the performance</a:t>
            </a:r>
            <a:r>
              <a:rPr lang="en-US" altLang="zh-CN" sz="24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标题 1"/>
          <p:cNvSpPr>
            <a:spLocks noGrp="1"/>
          </p:cNvSpPr>
          <p:nvPr/>
        </p:nvSpPr>
        <p:spPr>
          <a:xfrm>
            <a:off x="270136" y="-1521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200" dirty="0">
                <a:ea typeface="Helvetica Neue Thin" panose="020B0403020202020204" pitchFamily="34" charset="0"/>
                <a:cs typeface="Times New Roman" panose="02020603050405020304" pitchFamily="18" charset="0"/>
                <a:sym typeface="+mn-ea"/>
              </a:rPr>
              <a:t>Stage 3: Greedy Model Selection </a:t>
            </a:r>
            <a:r>
              <a:rPr kumimoji="1" lang="en-US" altLang="zh-CN" sz="3200" dirty="0">
                <a:ea typeface="Helvetica Neue Thin" panose="020B0403020202020204" pitchFamily="34" charset="0"/>
                <a:cs typeface="Times New Roman" panose="02020603050405020304" pitchFamily="18" charset="0"/>
              </a:rPr>
              <a:t>Beyond All-in Ensemble 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270136" y="1094874"/>
            <a:ext cx="7904400" cy="4272884"/>
            <a:chOff x="1765957" y="880811"/>
            <a:chExt cx="8852355" cy="4941413"/>
          </a:xfrm>
        </p:grpSpPr>
        <p:pic>
          <p:nvPicPr>
            <p:cNvPr id="13314" name="Picture 2" descr="Generated 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5957" y="880811"/>
              <a:ext cx="8852355" cy="4941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直线连接符 4"/>
            <p:cNvCxnSpPr/>
            <p:nvPr/>
          </p:nvCxnSpPr>
          <p:spPr>
            <a:xfrm>
              <a:off x="1765957" y="880811"/>
              <a:ext cx="885235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直线连接符 5"/>
            <p:cNvCxnSpPr/>
            <p:nvPr/>
          </p:nvCxnSpPr>
          <p:spPr>
            <a:xfrm>
              <a:off x="1765957" y="5822224"/>
              <a:ext cx="885235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1B0BEA3-112C-63EF-4984-0031F565C39D}"/>
              </a:ext>
            </a:extLst>
          </p:cNvPr>
          <p:cNvSpPr txBox="1"/>
          <p:nvPr/>
        </p:nvSpPr>
        <p:spPr>
          <a:xfrm>
            <a:off x="7128709" y="2323037"/>
            <a:ext cx="6100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Combination of 11 Features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F3AB924-17ED-FCD1-A3D0-BFF3A2760BC3}"/>
              </a:ext>
            </a:extLst>
          </p:cNvPr>
          <p:cNvSpPr txBox="1"/>
          <p:nvPr/>
        </p:nvSpPr>
        <p:spPr>
          <a:xfrm>
            <a:off x="9211216" y="2798353"/>
            <a:ext cx="1742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800" dirty="0">
                <a:ea typeface="Helvetica Neue Thin" panose="020B0403020202020204" pitchFamily="34" charset="0"/>
                <a:cs typeface="Times New Roman" panose="02020603050405020304" pitchFamily="18" charset="0"/>
              </a:rPr>
              <a:t>X</a:t>
            </a:r>
            <a:endParaRPr lang="zh-CN" altLang="en-US" sz="28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99BC4B3-8B07-78B8-BC9B-6D0A9F9DDF43}"/>
              </a:ext>
            </a:extLst>
          </p:cNvPr>
          <p:cNvSpPr txBox="1"/>
          <p:nvPr/>
        </p:nvSpPr>
        <p:spPr>
          <a:xfrm>
            <a:off x="7032457" y="3395394"/>
            <a:ext cx="6100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Architecture Variants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EF2A69E-6EBC-4F9A-5ADD-175909F5428F}"/>
              </a:ext>
            </a:extLst>
          </p:cNvPr>
          <p:cNvSpPr txBox="1"/>
          <p:nvPr/>
        </p:nvSpPr>
        <p:spPr>
          <a:xfrm>
            <a:off x="8109283" y="1584070"/>
            <a:ext cx="39463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cs typeface="Times New Roman" panose="02020603050405020304" pitchFamily="18" charset="0"/>
              </a:rPr>
              <a:t>Huge ensemble Space</a:t>
            </a:r>
            <a:endParaRPr lang="zh-CN" altLang="en-US" sz="28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8DF2DFF-AED2-8EF8-6767-AAE9AAB5551E}"/>
              </a:ext>
            </a:extLst>
          </p:cNvPr>
          <p:cNvSpPr txBox="1"/>
          <p:nvPr/>
        </p:nvSpPr>
        <p:spPr>
          <a:xfrm>
            <a:off x="8395032" y="4294776"/>
            <a:ext cx="3374858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cs typeface="Times New Roman" panose="02020603050405020304" pitchFamily="18" charset="0"/>
              </a:rPr>
              <a:t>We need to reduce the search complexity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515" y="1260769"/>
            <a:ext cx="7002145" cy="38290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55" y="1173433"/>
            <a:ext cx="4157980" cy="32372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55" y="4805045"/>
            <a:ext cx="4445000" cy="13119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948555" y="5307586"/>
            <a:ext cx="6670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cs typeface="Times New Roman" panose="02020603050405020304" pitchFamily="18" charset="0"/>
              </a:rPr>
              <a:t>Test Score in the final holdout dataset: </a:t>
            </a:r>
            <a:r>
              <a:rPr lang="en-US" altLang="zh-CN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11.2847</a:t>
            </a:r>
          </a:p>
          <a:p>
            <a:pPr algn="ctr"/>
            <a:r>
              <a:rPr lang="en-US" altLang="zh-CN" sz="2400" dirty="0">
                <a:cs typeface="Times New Roman" panose="02020603050405020304" pitchFamily="18" charset="0"/>
              </a:rPr>
              <a:t>Rank: </a:t>
            </a:r>
            <a:r>
              <a:rPr lang="en-US" altLang="zh-CN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270136" y="-1521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200" dirty="0">
                <a:ea typeface="Helvetica Neue Thin" panose="020B0403020202020204" pitchFamily="34" charset="0"/>
                <a:cs typeface="Times New Roman" panose="02020603050405020304" pitchFamily="18" charset="0"/>
              </a:rPr>
              <a:t>Stage 3: Results of the Greedy Search Ensemble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EE5B0B64-AC23-521B-1FEC-9FD338E4B80E}"/>
              </a:ext>
            </a:extLst>
          </p:cNvPr>
          <p:cNvSpPr/>
          <p:nvPr/>
        </p:nvSpPr>
        <p:spPr>
          <a:xfrm>
            <a:off x="4764770" y="1484062"/>
            <a:ext cx="929850" cy="3605757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表, 表面图&#10;&#10;AI 生成的内容可能不正确。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0" t="2136" r="33334" b="51802"/>
          <a:stretch>
            <a:fillRect/>
          </a:stretch>
        </p:blipFill>
        <p:spPr>
          <a:xfrm>
            <a:off x="1060779" y="1299540"/>
            <a:ext cx="4647544" cy="4500000"/>
          </a:xfrm>
          <a:prstGeom prst="rect">
            <a:avLst/>
          </a:prstGeom>
        </p:spPr>
      </p:pic>
      <p:pic>
        <p:nvPicPr>
          <p:cNvPr id="5" name="图片 4" descr="图表&#10;&#10;AI 生成的内容可能不正确。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7" t="2119" r="33255" b="51791"/>
          <a:stretch>
            <a:fillRect/>
          </a:stretch>
        </p:blipFill>
        <p:spPr>
          <a:xfrm>
            <a:off x="6739386" y="1299540"/>
            <a:ext cx="4611310" cy="450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7102" y="820088"/>
            <a:ext cx="673100" cy="469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4841" y="832788"/>
            <a:ext cx="482600" cy="457200"/>
          </a:xfrm>
          <a:prstGeom prst="rect">
            <a:avLst/>
          </a:prstGeom>
        </p:spPr>
      </p:pic>
      <p:sp>
        <p:nvSpPr>
          <p:cNvPr id="13" name="标题 1"/>
          <p:cNvSpPr>
            <a:spLocks noGrp="1"/>
          </p:cNvSpPr>
          <p:nvPr/>
        </p:nvSpPr>
        <p:spPr>
          <a:xfrm>
            <a:off x="270136" y="-1521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200" dirty="0">
                <a:ea typeface="Helvetica Neue Thin" panose="020B0403020202020204" pitchFamily="34" charset="0"/>
                <a:cs typeface="Times New Roman" panose="02020603050405020304" pitchFamily="18" charset="0"/>
              </a:rPr>
              <a:t>Interesting</a:t>
            </a:r>
            <a:r>
              <a:rPr kumimoji="1" lang="zh-CN" altLang="en-US" sz="3200" dirty="0">
                <a:ea typeface="Helvetica Neue Thin" panose="020B0403020202020204" pitchFamily="34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200" dirty="0">
                <a:ea typeface="Helvetica Neue Thin" panose="020B0403020202020204" pitchFamily="34" charset="0"/>
                <a:cs typeface="Times New Roman" panose="02020603050405020304" pitchFamily="18" charset="0"/>
              </a:rPr>
              <a:t>Finding</a:t>
            </a:r>
            <a:r>
              <a:rPr kumimoji="1" lang="zh-CN" altLang="en-US" sz="3200" dirty="0">
                <a:ea typeface="Helvetica Neue Thin" panose="020B0403020202020204" pitchFamily="34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200" dirty="0">
                <a:ea typeface="Helvetica Neue Thin" panose="020B0403020202020204" pitchFamily="34" charset="0"/>
                <a:cs typeface="Times New Roman" panose="02020603050405020304" pitchFamily="18" charset="0"/>
              </a:rPr>
              <a:t>I</a:t>
            </a:r>
            <a:r>
              <a:rPr kumimoji="1" lang="zh-CN" altLang="en-US" sz="3200" dirty="0">
                <a:ea typeface="Helvetica Neue Thin" panose="020B0403020202020204" pitchFamily="34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200" dirty="0">
                <a:ea typeface="Helvetica Neue Thin" panose="020B0403020202020204" pitchFamily="34" charset="0"/>
                <a:cs typeface="Times New Roman" panose="02020603050405020304" pitchFamily="18" charset="0"/>
              </a:rPr>
              <a:t>——</a:t>
            </a:r>
            <a:r>
              <a:rPr kumimoji="1" lang="zh-CN" altLang="en-US" sz="3200" dirty="0">
                <a:ea typeface="Helvetica Neue Thin" panose="020B0403020202020204" pitchFamily="34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200" dirty="0" err="1">
                <a:ea typeface="Helvetica Neue Thin" panose="020B0403020202020204" pitchFamily="34" charset="0"/>
                <a:cs typeface="Times New Roman" panose="02020603050405020304" pitchFamily="18" charset="0"/>
              </a:rPr>
              <a:t>Errorbar</a:t>
            </a:r>
            <a:r>
              <a:rPr kumimoji="1" lang="en-US" altLang="zh-CN" sz="3200" dirty="0">
                <a:ea typeface="Helvetica Neue Thin" panose="020B0403020202020204" pitchFamily="34" charset="0"/>
                <a:cs typeface="Times New Roman" panose="02020603050405020304" pitchFamily="18" charset="0"/>
              </a:rPr>
              <a:t> Distribution of Parameters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15</a:t>
            </a:fld>
            <a:endParaRPr lang="zh-CN" altLang="en-US" dirty="0"/>
          </a:p>
        </p:txBody>
      </p:sp>
      <p:grpSp>
        <p:nvGrpSpPr>
          <p:cNvPr id="8" name="组合 7"/>
          <p:cNvGrpSpPr/>
          <p:nvPr/>
        </p:nvGrpSpPr>
        <p:grpSpPr>
          <a:xfrm>
            <a:off x="390525" y="5949711"/>
            <a:ext cx="11494135" cy="461645"/>
            <a:chOff x="5173" y="9229"/>
            <a:chExt cx="18101" cy="727"/>
          </a:xfrm>
        </p:grpSpPr>
        <p:sp>
          <p:nvSpPr>
            <p:cNvPr id="3" name="文本框 2"/>
            <p:cNvSpPr txBox="1"/>
            <p:nvPr/>
          </p:nvSpPr>
          <p:spPr>
            <a:xfrm>
              <a:off x="5173" y="9229"/>
              <a:ext cx="18101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400" dirty="0" err="1">
                  <a:ea typeface="Helvetica Neue Thin" panose="020B0403020202020204" pitchFamily="34" charset="0"/>
                  <a:cs typeface="Times New Roman" panose="02020603050405020304" pitchFamily="18" charset="0"/>
                  <a:sym typeface="+mn-ea"/>
                </a:rPr>
                <a:t>Errorbar</a:t>
              </a:r>
              <a:r>
                <a:rPr kumimoji="1" lang="en-US" altLang="zh-CN" sz="2400" dirty="0">
                  <a:ea typeface="Helvetica Neue Thin" panose="020B0403020202020204" pitchFamily="34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400" dirty="0"/>
                <a:t>of both parameters exhibits </a:t>
              </a:r>
              <a:r>
                <a:rPr lang="en-US" altLang="zh-CN" sz="2400" b="1" dirty="0">
                  <a:solidFill>
                    <a:srgbClr val="C00000"/>
                  </a:solidFill>
                </a:rPr>
                <a:t>strong dependence</a:t>
              </a:r>
              <a:r>
                <a:rPr lang="en-US" altLang="zh-CN" sz="2400" dirty="0"/>
                <a:t> on       , but </a:t>
              </a:r>
              <a:r>
                <a:rPr lang="en-US" altLang="zh-CN" sz="2400" b="1" dirty="0">
                  <a:solidFill>
                    <a:srgbClr val="C00000"/>
                  </a:solidFill>
                </a:rPr>
                <a:t>opposite trends</a:t>
              </a:r>
              <a:r>
                <a:rPr lang="en-US" altLang="zh-CN" sz="2400" dirty="0"/>
                <a:t>.</a:t>
              </a: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048" y="9405"/>
              <a:ext cx="668" cy="46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-99906" y="5162410"/>
            <a:ext cx="12391811" cy="1143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>
                <a:cs typeface="Times New Roman" panose="02020603050405020304" pitchFamily="18" charset="0"/>
              </a:rPr>
              <a:t>Samples located in the </a:t>
            </a:r>
            <a:r>
              <a:rPr lang="en-US" altLang="zh-CN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bottom-right</a:t>
            </a:r>
            <a:r>
              <a:rPr lang="en-US" altLang="zh-CN" sz="2400" dirty="0">
                <a:cs typeface="Times New Roman" panose="02020603050405020304" pitchFamily="18" charset="0"/>
              </a:rPr>
              <a:t> region of the parameter space tend to exhibit lower scores.</a:t>
            </a:r>
          </a:p>
          <a:p>
            <a:pPr algn="ctr">
              <a:lnSpc>
                <a:spcPct val="150000"/>
              </a:lnSpc>
            </a:pPr>
            <a:r>
              <a:rPr lang="en-US" altLang="zh-CN" sz="2400" dirty="0">
                <a:cs typeface="Times New Roman" panose="02020603050405020304" pitchFamily="18" charset="0"/>
              </a:rPr>
              <a:t>Possible reasons: observation hardness / insufficient data collection.</a:t>
            </a:r>
            <a:endParaRPr lang="zh-CN" altLang="en-US" sz="2400" dirty="0">
              <a:cs typeface="Times New Roman" panose="02020603050405020304" pitchFamily="18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533883" y="1059531"/>
            <a:ext cx="5124234" cy="4035121"/>
            <a:chOff x="5651" y="2132"/>
            <a:chExt cx="7208" cy="567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1" y="2132"/>
              <a:ext cx="7208" cy="5676"/>
            </a:xfrm>
            <a:prstGeom prst="rect">
              <a:avLst/>
            </a:prstGeom>
          </p:spPr>
        </p:pic>
        <p:sp>
          <p:nvSpPr>
            <p:cNvPr id="9" name="椭圆 8"/>
            <p:cNvSpPr/>
            <p:nvPr/>
          </p:nvSpPr>
          <p:spPr>
            <a:xfrm rot="2340000">
              <a:off x="8982" y="4585"/>
              <a:ext cx="2438" cy="2590"/>
            </a:xfrm>
            <a:prstGeom prst="ellipse">
              <a:avLst/>
            </a:prstGeom>
            <a:noFill/>
            <a:ln w="2857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标题 1"/>
          <p:cNvSpPr>
            <a:spLocks noGrp="1"/>
          </p:cNvSpPr>
          <p:nvPr/>
        </p:nvSpPr>
        <p:spPr>
          <a:xfrm>
            <a:off x="270136" y="-1521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200" dirty="0">
                <a:ea typeface="Helvetica Neue Thin" panose="020B0403020202020204" pitchFamily="34" charset="0"/>
                <a:cs typeface="Times New Roman" panose="02020603050405020304" pitchFamily="18" charset="0"/>
              </a:rPr>
              <a:t>Interesting</a:t>
            </a:r>
            <a:r>
              <a:rPr kumimoji="1" lang="zh-CN" altLang="en-US" sz="3200" dirty="0">
                <a:ea typeface="Helvetica Neue Thin" panose="020B0403020202020204" pitchFamily="34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200" dirty="0">
                <a:ea typeface="Helvetica Neue Thin" panose="020B0403020202020204" pitchFamily="34" charset="0"/>
                <a:cs typeface="Times New Roman" panose="02020603050405020304" pitchFamily="18" charset="0"/>
              </a:rPr>
              <a:t>Finding</a:t>
            </a:r>
            <a:r>
              <a:rPr kumimoji="1" lang="zh-CN" altLang="en-US" sz="3200" dirty="0">
                <a:ea typeface="Helvetica Neue Thin" panose="020B0403020202020204" pitchFamily="34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200" dirty="0">
                <a:ea typeface="Helvetica Neue Thin" panose="020B0403020202020204" pitchFamily="34" charset="0"/>
                <a:cs typeface="Times New Roman" panose="02020603050405020304" pitchFamily="18" charset="0"/>
              </a:rPr>
              <a:t>II</a:t>
            </a:r>
            <a:r>
              <a:rPr kumimoji="1" lang="zh-CN" altLang="en-US" sz="3200" dirty="0">
                <a:ea typeface="Helvetica Neue Thin" panose="020B0403020202020204" pitchFamily="34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200" dirty="0">
                <a:ea typeface="Helvetica Neue Thin" panose="020B0403020202020204" pitchFamily="34" charset="0"/>
                <a:cs typeface="Times New Roman" panose="02020603050405020304" pitchFamily="18" charset="0"/>
              </a:rPr>
              <a:t>——</a:t>
            </a:r>
            <a:r>
              <a:rPr kumimoji="1" lang="zh-CN" altLang="en-US" sz="3200" dirty="0">
                <a:ea typeface="Helvetica Neue Thin" panose="020B0403020202020204" pitchFamily="34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200" dirty="0">
                <a:ea typeface="Helvetica Neue Thin" panose="020B0403020202020204" pitchFamily="34" charset="0"/>
                <a:cs typeface="Times New Roman" panose="02020603050405020304" pitchFamily="18" charset="0"/>
              </a:rPr>
              <a:t>Score Distribution of Regions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264570" y="2228702"/>
            <a:ext cx="76628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3200" dirty="0">
                <a:latin typeface="Calibri" panose="020F0502020204030204" charset="0"/>
                <a:ea typeface="Helvetica Neue" panose="02000503000000020004" pitchFamily="2" charset="0"/>
                <a:cs typeface="Calibri" panose="020F0502020204030204" charset="0"/>
              </a:rPr>
              <a:t>Thank You!</a:t>
            </a:r>
          </a:p>
          <a:p>
            <a:pPr algn="ctr"/>
            <a:r>
              <a:rPr lang="en" altLang="zh-CN" sz="2400" dirty="0"/>
              <a:t>wenghk22@mails.Tsinghua.edu.cn / </a:t>
            </a:r>
            <a:r>
              <a:rPr kumimoji="1" lang="en-US" altLang="zh-CN" sz="2400" dirty="0">
                <a:latin typeface="Calibri" panose="020F0502020204030204" charset="0"/>
                <a:ea typeface="Helvetica Neue" panose="02000503000000020004" pitchFamily="2" charset="0"/>
                <a:cs typeface="Calibri" panose="020F0502020204030204" charset="0"/>
              </a:rPr>
              <a:t>wuhaixu98@gmail.com</a:t>
            </a:r>
          </a:p>
          <a:p>
            <a:pPr algn="ctr"/>
            <a:r>
              <a:rPr kumimoji="1" lang="en-US" altLang="zh-CN" sz="2400" dirty="0">
                <a:latin typeface="Calibri" panose="020F0502020204030204" charset="0"/>
                <a:cs typeface="Calibri" panose="020F0502020204030204" charset="0"/>
              </a:rPr>
              <a:t>A new technical report is coming soon.</a:t>
            </a:r>
          </a:p>
        </p:txBody>
      </p:sp>
      <p:pic>
        <p:nvPicPr>
          <p:cNvPr id="1034" name="Picture 10" descr="Press Polic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8" y="705660"/>
            <a:ext cx="2602239" cy="116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449" y="753005"/>
            <a:ext cx="1070531" cy="10705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515" y="796804"/>
            <a:ext cx="982934" cy="9829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59772"/>
            <a:ext cx="12192000" cy="705485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7" name="图片 6" descr="QR 代码&#10;&#10;AI 生成的内容可能不正确。">
            <a:extLst>
              <a:ext uri="{FF2B5EF4-FFF2-40B4-BE49-F238E27FC236}">
                <a16:creationId xmlns:a16="http://schemas.microsoft.com/office/drawing/2014/main" id="{8EB9A686-2BD1-3865-760F-F2B7F0660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67" y="3967140"/>
            <a:ext cx="1547852" cy="154785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94CA2E6-FE79-8DAD-0280-BFA7CAF81FD2}"/>
              </a:ext>
            </a:extLst>
          </p:cNvPr>
          <p:cNvSpPr txBox="1"/>
          <p:nvPr/>
        </p:nvSpPr>
        <p:spPr>
          <a:xfrm>
            <a:off x="934602" y="5631384"/>
            <a:ext cx="6098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Code for </a:t>
            </a:r>
            <a:r>
              <a:rPr lang="en-US" altLang="zh-CN" dirty="0" err="1"/>
              <a:t>Unisolver</a:t>
            </a:r>
            <a:endParaRPr lang="en-US" altLang="zh-CN" dirty="0"/>
          </a:p>
          <a:p>
            <a:pPr algn="ctr"/>
            <a:r>
              <a:rPr lang="zh-CN" altLang="en-US" dirty="0"/>
              <a:t>https://github.com/thuml/Unisolver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230D85A-EADB-5794-2D1C-3F37DA92F1EF}"/>
              </a:ext>
            </a:extLst>
          </p:cNvPr>
          <p:cNvSpPr txBox="1"/>
          <p:nvPr/>
        </p:nvSpPr>
        <p:spPr>
          <a:xfrm>
            <a:off x="5674501" y="5631384"/>
            <a:ext cx="6098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Paper for </a:t>
            </a:r>
            <a:r>
              <a:rPr lang="en-US" altLang="zh-CN" dirty="0" err="1"/>
              <a:t>Unisolver</a:t>
            </a:r>
            <a:endParaRPr lang="en-US" altLang="zh-CN" dirty="0"/>
          </a:p>
          <a:p>
            <a:pPr algn="ctr"/>
            <a:r>
              <a:rPr lang="en" altLang="zh-CN" dirty="0"/>
              <a:t>https://</a:t>
            </a:r>
            <a:r>
              <a:rPr lang="en" altLang="zh-CN" dirty="0" err="1"/>
              <a:t>openreview.net</a:t>
            </a:r>
            <a:r>
              <a:rPr lang="en" altLang="zh-CN" dirty="0"/>
              <a:t>/</a:t>
            </a:r>
            <a:r>
              <a:rPr lang="en" altLang="zh-CN" dirty="0" err="1"/>
              <a:t>pdf?id</a:t>
            </a:r>
            <a:r>
              <a:rPr lang="en" altLang="zh-CN" dirty="0"/>
              <a:t>=r1ryQoI9iZ</a:t>
            </a:r>
            <a:endParaRPr lang="zh-CN" altLang="en-US" dirty="0"/>
          </a:p>
        </p:txBody>
      </p:sp>
      <p:pic>
        <p:nvPicPr>
          <p:cNvPr id="16" name="图片 15" descr="QR 代码&#10;&#10;AI 生成的内容可能不正确。">
            <a:extLst>
              <a:ext uri="{FF2B5EF4-FFF2-40B4-BE49-F238E27FC236}">
                <a16:creationId xmlns:a16="http://schemas.microsoft.com/office/drawing/2014/main" id="{C16F2936-E931-D420-2F03-18547020F7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866" y="3967140"/>
            <a:ext cx="1547852" cy="154785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右箭头 6">
            <a:extLst>
              <a:ext uri="{FF2B5EF4-FFF2-40B4-BE49-F238E27FC236}">
                <a16:creationId xmlns:a16="http://schemas.microsoft.com/office/drawing/2014/main" id="{BE2A99B0-F80C-A230-CDF8-F73A830AC843}"/>
              </a:ext>
            </a:extLst>
          </p:cNvPr>
          <p:cNvSpPr/>
          <p:nvPr/>
        </p:nvSpPr>
        <p:spPr>
          <a:xfrm>
            <a:off x="2179525" y="2263298"/>
            <a:ext cx="7690716" cy="709863"/>
          </a:xfrm>
          <a:prstGeom prst="rightArrow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270136" y="-1001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200" dirty="0">
                <a:ea typeface="Helvetica Neue Thin" panose="020B0403020202020204" pitchFamily="34" charset="0"/>
                <a:cs typeface="Times New Roman" panose="02020603050405020304" pitchFamily="18" charset="0"/>
              </a:rPr>
              <a:t>Challenges in Weak Lensing</a:t>
            </a:r>
            <a:r>
              <a:rPr kumimoji="1" lang="zh-CN" altLang="en-US" sz="3200" dirty="0">
                <a:ea typeface="Helvetica Neue Thin" panose="020B0403020202020204" pitchFamily="34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200" dirty="0">
                <a:ea typeface="Helvetica Neue Thin" panose="020B0403020202020204" pitchFamily="34" charset="0"/>
                <a:cs typeface="Times New Roman" panose="02020603050405020304" pitchFamily="18" charset="0"/>
              </a:rPr>
              <a:t>Inference </a:t>
            </a:r>
            <a:endParaRPr kumimoji="1" lang="zh-CN" altLang="en-US" sz="3200" dirty="0">
              <a:ea typeface="华文宋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7853" y="4433732"/>
            <a:ext cx="11195661" cy="1392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400" b="1" dirty="0">
                <a:solidFill>
                  <a:srgbClr val="0432FF"/>
                </a:solidFill>
                <a:cs typeface="Times New Roman" panose="02020603050405020304" pitchFamily="18" charset="0"/>
              </a:rPr>
              <a:t>Scientific problem:</a:t>
            </a:r>
            <a:r>
              <a:rPr lang="en-US" altLang="zh-CN" sz="2400" dirty="0">
                <a:cs typeface="Times New Roman" panose="02020603050405020304" pitchFamily="18" charset="0"/>
              </a:rPr>
              <a:t> requires capturing physical information behind observation</a:t>
            </a:r>
            <a:endParaRPr lang="en-GB" altLang="zh-CN" sz="2400" dirty="0"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ct val="120000"/>
              </a:lnSpc>
              <a:buFont typeface="+mj-lt"/>
              <a:buAutoNum type="arabicPeriod"/>
            </a:pPr>
            <a:r>
              <a:rPr lang="en-GB" altLang="zh-CN" sz="2400" b="1" dirty="0">
                <a:solidFill>
                  <a:srgbClr val="0432FF"/>
                </a:solidFill>
                <a:cs typeface="Times New Roman" panose="02020603050405020304" pitchFamily="18" charset="0"/>
              </a:rPr>
              <a:t>Learning difficulty:</a:t>
            </a:r>
            <a:r>
              <a:rPr lang="en-GB" altLang="zh-CN" sz="2400" dirty="0">
                <a:cs typeface="Times New Roman" panose="02020603050405020304" pitchFamily="18" charset="0"/>
              </a:rPr>
              <a:t> effectively integrate both deep representations and domain priors</a:t>
            </a:r>
          </a:p>
          <a:p>
            <a:pPr marL="342900" indent="-342900" fontAlgn="auto">
              <a:lnSpc>
                <a:spcPct val="120000"/>
              </a:lnSpc>
              <a:buFont typeface="+mj-lt"/>
              <a:buAutoNum type="arabicPeriod"/>
            </a:pPr>
            <a:r>
              <a:rPr lang="en-GB" altLang="zh-CN" sz="2400" b="1" dirty="0">
                <a:solidFill>
                  <a:srgbClr val="0432FF"/>
                </a:solidFill>
                <a:cs typeface="Times New Roman" panose="02020603050405020304" pitchFamily="18" charset="0"/>
              </a:rPr>
              <a:t>Ill-posed problem: </a:t>
            </a:r>
            <a:r>
              <a:rPr lang="en-GB" altLang="zh-CN" sz="2400" dirty="0">
                <a:cs typeface="Times New Roman" panose="02020603050405020304" pitchFamily="18" charset="0"/>
              </a:rPr>
              <a:t>inferring underlying coefficients from partial observations</a:t>
            </a:r>
          </a:p>
        </p:txBody>
      </p:sp>
      <p:pic>
        <p:nvPicPr>
          <p:cNvPr id="1030" name="Picture 6" descr="Generated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" t="17614" r="3640" b="14541"/>
          <a:stretch>
            <a:fillRect/>
          </a:stretch>
        </p:blipFill>
        <p:spPr bwMode="auto">
          <a:xfrm>
            <a:off x="2547541" y="1225388"/>
            <a:ext cx="6904408" cy="282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5" name="图片 4" descr="电脑萤幕画面&#10;&#10;AI 生成的内容可能不正确。">
            <a:extLst>
              <a:ext uri="{FF2B5EF4-FFF2-40B4-BE49-F238E27FC236}">
                <a16:creationId xmlns:a16="http://schemas.microsoft.com/office/drawing/2014/main" id="{B69D263A-D475-325F-6057-25906EFE24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2" r="21284"/>
          <a:stretch>
            <a:fillRect/>
          </a:stretch>
        </p:blipFill>
        <p:spPr>
          <a:xfrm rot="5400000">
            <a:off x="-415202" y="2162189"/>
            <a:ext cx="2785688" cy="912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 descr="电脑萤幕画面&#10;&#10;AI 生成的内容可能不正确。">
            <a:extLst>
              <a:ext uri="{FF2B5EF4-FFF2-40B4-BE49-F238E27FC236}">
                <a16:creationId xmlns:a16="http://schemas.microsoft.com/office/drawing/2014/main" id="{A5380C53-7233-BBC3-0604-35A561F4C0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7" t="-1" r="23898" b="8958"/>
          <a:stretch>
            <a:fillRect/>
          </a:stretch>
        </p:blipFill>
        <p:spPr>
          <a:xfrm rot="5400000">
            <a:off x="496883" y="2162187"/>
            <a:ext cx="2785687" cy="912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 descr="图表, 表面图&#10;&#10;AI 生成的内容可能不正确。">
            <a:extLst>
              <a:ext uri="{FF2B5EF4-FFF2-40B4-BE49-F238E27FC236}">
                <a16:creationId xmlns:a16="http://schemas.microsoft.com/office/drawing/2014/main" id="{C0AF2C14-AD7F-7E32-561B-F76092880A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0" t="2136" r="33334" b="51802"/>
          <a:stretch>
            <a:fillRect/>
          </a:stretch>
        </p:blipFill>
        <p:spPr>
          <a:xfrm>
            <a:off x="9983442" y="1289988"/>
            <a:ext cx="1381246" cy="1337396"/>
          </a:xfrm>
          <a:prstGeom prst="rect">
            <a:avLst/>
          </a:prstGeom>
        </p:spPr>
      </p:pic>
      <p:pic>
        <p:nvPicPr>
          <p:cNvPr id="11" name="图片 10" descr="图表&#10;&#10;AI 生成的内容可能不正确。">
            <a:extLst>
              <a:ext uri="{FF2B5EF4-FFF2-40B4-BE49-F238E27FC236}">
                <a16:creationId xmlns:a16="http://schemas.microsoft.com/office/drawing/2014/main" id="{A3BC7673-A26B-89EE-FA25-1CDBBDB5FF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7" t="2119" r="33255" b="51791"/>
          <a:stretch>
            <a:fillRect/>
          </a:stretch>
        </p:blipFill>
        <p:spPr>
          <a:xfrm>
            <a:off x="9983442" y="2663169"/>
            <a:ext cx="1381246" cy="13479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BBF0F03-4533-0211-057D-05A4E928D1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9761" y="1892224"/>
            <a:ext cx="482695" cy="33697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C4CF948-B3AA-1997-A5DB-1542C9C6E2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29761" y="3065444"/>
            <a:ext cx="383754" cy="3635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/>
        </p:nvSpPr>
        <p:spPr>
          <a:xfrm>
            <a:off x="270136" y="-1521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200" dirty="0">
                <a:ea typeface="Helvetica Neue Thin" panose="020B0403020202020204" pitchFamily="34" charset="0"/>
                <a:cs typeface="Times New Roman" panose="02020603050405020304" pitchFamily="18" charset="0"/>
              </a:rPr>
              <a:t>Key Designs in Our Method</a:t>
            </a:r>
            <a:endParaRPr kumimoji="1" lang="zh-CN" altLang="en-US" sz="3200" dirty="0">
              <a:ea typeface="华文宋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6110" y="1271824"/>
            <a:ext cx="3520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(1) Elaborated Domain Prior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189806" y="1271824"/>
            <a:ext cx="3949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(3) Robust Ensemble Algorithm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167" y="1857596"/>
            <a:ext cx="2316239" cy="3970964"/>
          </a:xfrm>
          <a:prstGeom prst="rect">
            <a:avLst/>
          </a:prstGeom>
        </p:spPr>
      </p:pic>
      <p:pic>
        <p:nvPicPr>
          <p:cNvPr id="33" name="图片 32" descr="图示&#10;&#10;AI 生成的内容可能不正确。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186" y="1857596"/>
            <a:ext cx="3198832" cy="3970964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24036624-DE13-A0CB-253E-4E267E04514E}"/>
              </a:ext>
            </a:extLst>
          </p:cNvPr>
          <p:cNvGrpSpPr/>
          <p:nvPr/>
        </p:nvGrpSpPr>
        <p:grpSpPr>
          <a:xfrm>
            <a:off x="476110" y="1854590"/>
            <a:ext cx="4044315" cy="3976977"/>
            <a:chOff x="524238" y="1854590"/>
            <a:chExt cx="4044315" cy="3976977"/>
          </a:xfrm>
        </p:grpSpPr>
        <p:sp>
          <p:nvSpPr>
            <p:cNvPr id="103" name="文本框 102"/>
            <p:cNvSpPr txBox="1"/>
            <p:nvPr/>
          </p:nvSpPr>
          <p:spPr>
            <a:xfrm>
              <a:off x="524238" y="3707909"/>
              <a:ext cx="4044315" cy="212365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2200" dirty="0">
                  <a:cs typeface="Times New Roman" panose="02020603050405020304" pitchFamily="18" charset="0"/>
                  <a:sym typeface="+mn-ea"/>
                </a:rPr>
                <a:t>Power Spectrum</a:t>
              </a:r>
              <a:endParaRPr lang="en-US" altLang="zh-CN" sz="2200" dirty="0">
                <a:cs typeface="Times New Roman" panose="020206030504050203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2200" dirty="0">
                  <a:cs typeface="Times New Roman" panose="02020603050405020304" pitchFamily="18" charset="0"/>
                  <a:sym typeface="+mn-ea"/>
                </a:rPr>
                <a:t>Peak Counts</a:t>
              </a:r>
              <a:endParaRPr lang="en-US" altLang="zh-CN" sz="2200" dirty="0">
                <a:cs typeface="Times New Roman" panose="020206030504050203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2200" dirty="0">
                  <a:cs typeface="Times New Roman" panose="02020603050405020304" pitchFamily="18" charset="0"/>
                  <a:sym typeface="+mn-ea"/>
                </a:rPr>
                <a:t>Minkowski Functionals</a:t>
              </a:r>
              <a:endParaRPr lang="en-US" altLang="zh-CN" sz="2200" dirty="0">
                <a:cs typeface="Times New Roman" panose="020206030504050203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2200" dirty="0">
                  <a:cs typeface="Times New Roman" panose="02020603050405020304" pitchFamily="18" charset="0"/>
                  <a:sym typeface="+mn-ea"/>
                </a:rPr>
                <a:t>Multiscale Wavelet Statistics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2200" dirty="0">
                  <a:cs typeface="Times New Roman" panose="02020603050405020304" pitchFamily="18" charset="0"/>
                  <a:sym typeface="+mn-ea"/>
                </a:rPr>
                <a:t>1-point PDF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2200" dirty="0">
                  <a:cs typeface="Times New Roman" panose="02020603050405020304" pitchFamily="18" charset="0"/>
                </a:rPr>
                <a:t>... ... ...</a:t>
              </a:r>
            </a:p>
          </p:txBody>
        </p:sp>
        <p:pic>
          <p:nvPicPr>
            <p:cNvPr id="38" name="图片 37" descr="图示&#10;&#10;AI 生成的内容可能不正确。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238" y="1854590"/>
              <a:ext cx="3607114" cy="1670663"/>
            </a:xfrm>
            <a:prstGeom prst="rect">
              <a:avLst/>
            </a:prstGeom>
          </p:spPr>
        </p:pic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E960916-4209-2A5E-F265-3586138B0E3B}"/>
              </a:ext>
            </a:extLst>
          </p:cNvPr>
          <p:cNvSpPr txBox="1"/>
          <p:nvPr/>
        </p:nvSpPr>
        <p:spPr>
          <a:xfrm>
            <a:off x="4014790" y="1271824"/>
            <a:ext cx="4396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(2) Specialized Conditional Transformer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B753692-F756-B5BF-2781-02F785A4DCC1}"/>
              </a:ext>
            </a:extLst>
          </p:cNvPr>
          <p:cNvSpPr txBox="1"/>
          <p:nvPr/>
        </p:nvSpPr>
        <p:spPr>
          <a:xfrm>
            <a:off x="974477" y="6386672"/>
            <a:ext cx="10632688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600" dirty="0">
                <a:ea typeface="Helvetica Neue" panose="02000503000000020004" pitchFamily="2" charset="0"/>
                <a:cs typeface="Times New Roman" panose="02020603050405020304" pitchFamily="18" charset="0"/>
              </a:rPr>
              <a:t>Zhou et al., Unisolver: PDE-Conditional Transformers Towards Universal Neural PDE Solvers, ICML 2025</a:t>
            </a:r>
          </a:p>
        </p:txBody>
      </p: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EA4EDB1C-69C4-1F17-AFB5-ECB535AE79A1}"/>
              </a:ext>
            </a:extLst>
          </p:cNvPr>
          <p:cNvCxnSpPr/>
          <p:nvPr/>
        </p:nvCxnSpPr>
        <p:spPr>
          <a:xfrm>
            <a:off x="8022835" y="6360176"/>
            <a:ext cx="3441655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/>
        </p:nvSpPr>
        <p:spPr>
          <a:xfrm>
            <a:off x="270136" y="-1521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200" dirty="0">
                <a:latin typeface="+mn-lt"/>
                <a:ea typeface="Helvetica Neue Thin" panose="020B0403020202020204" pitchFamily="34" charset="0"/>
                <a:cs typeface="Times New Roman" panose="02020603050405020304" pitchFamily="18" charset="0"/>
              </a:rPr>
              <a:t>Overall Training and Inference Pipeline</a:t>
            </a:r>
          </a:p>
        </p:txBody>
      </p:sp>
      <p:grpSp>
        <p:nvGrpSpPr>
          <p:cNvPr id="3" name="组合 2"/>
          <p:cNvGrpSpPr>
            <a:grpSpLocks noChangeAspect="1"/>
          </p:cNvGrpSpPr>
          <p:nvPr/>
        </p:nvGrpSpPr>
        <p:grpSpPr>
          <a:xfrm>
            <a:off x="332780" y="1082689"/>
            <a:ext cx="11526439" cy="5546088"/>
            <a:chOff x="197" y="2805"/>
            <a:chExt cx="18833" cy="9061"/>
          </a:xfrm>
        </p:grpSpPr>
        <p:pic>
          <p:nvPicPr>
            <p:cNvPr id="3078" name="Picture 6" descr="Generated Image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" t="14165" r="888" b="1295"/>
            <a:stretch>
              <a:fillRect/>
            </a:stretch>
          </p:blipFill>
          <p:spPr bwMode="auto">
            <a:xfrm>
              <a:off x="197" y="2805"/>
              <a:ext cx="18833" cy="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图片 6" descr="电脑萤幕画面&#10;&#10;AI 生成的内容可能不正确。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4" t="3114" r="32522" b="28686"/>
            <a:stretch>
              <a:fillRect/>
            </a:stretch>
          </p:blipFill>
          <p:spPr>
            <a:xfrm rot="16200000" flipH="1">
              <a:off x="-1091" y="6764"/>
              <a:ext cx="4819" cy="16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96" y="5154"/>
              <a:ext cx="533" cy="49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99" y="6164"/>
              <a:ext cx="533" cy="49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83" y="7232"/>
              <a:ext cx="533" cy="49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06" y="9563"/>
              <a:ext cx="533" cy="491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83" y="5311"/>
              <a:ext cx="280" cy="3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83" y="6321"/>
              <a:ext cx="280" cy="300"/>
            </a:xfrm>
            <a:prstGeom prst="rect">
              <a:avLst/>
            </a:prstGeom>
          </p:spPr>
        </p:pic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78481" y="4740001"/>
            <a:ext cx="12035035" cy="981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cs typeface="Times New Roman" panose="02020603050405020304" pitchFamily="18" charset="0"/>
              </a:rPr>
              <a:t>Weak lensing is a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highly structured physics signal</a:t>
            </a:r>
            <a:r>
              <a:rPr lang="en-US" altLang="zh-CN" sz="2400" dirty="0">
                <a:cs typeface="Times New Roman" panose="02020603050405020304" pitchFamily="18" charset="0"/>
              </a:rPr>
              <a:t>, not arbitrary images.</a:t>
            </a:r>
          </a:p>
          <a:p>
            <a:pPr marL="285750" indent="-285750" fontAlgn="auto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cs typeface="Times New Roman" panose="02020603050405020304" pitchFamily="18" charset="0"/>
              </a:rPr>
              <a:t>Domain-specific priors are</a:t>
            </a:r>
            <a:r>
              <a:rPr lang="zh-CN" altLang="en-US" sz="2400" dirty="0"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cs typeface="Times New Roman" panose="02020603050405020304" pitchFamily="18" charset="0"/>
              </a:rPr>
              <a:t>based on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decades of accumulated knowledge</a:t>
            </a:r>
            <a:r>
              <a:rPr lang="en-US" altLang="zh-CN" sz="2400" dirty="0">
                <a:cs typeface="Times New Roman" panose="02020603050405020304" pitchFamily="18" charset="0"/>
              </a:rPr>
              <a:t> in the field.</a:t>
            </a:r>
          </a:p>
        </p:txBody>
      </p:sp>
      <p:pic>
        <p:nvPicPr>
          <p:cNvPr id="5" name="图片 4" descr="电脑萤幕画面&#10;&#10;AI 生成的内容可能不正确。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1" y="1204881"/>
            <a:ext cx="12035035" cy="1590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标题 1"/>
          <p:cNvSpPr>
            <a:spLocks noGrp="1"/>
          </p:cNvSpPr>
          <p:nvPr/>
        </p:nvSpPr>
        <p:spPr>
          <a:xfrm>
            <a:off x="270136" y="-1521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200" dirty="0">
                <a:ea typeface="Helvetica Neue Thin" panose="020B0403020202020204" pitchFamily="34" charset="0"/>
                <a:cs typeface="Times New Roman" panose="02020603050405020304" pitchFamily="18" charset="0"/>
              </a:rPr>
              <a:t>Stage 1: Starting From Domain Priors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649238" y="255184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23" name="图片 22" descr="电脑萤幕画面&#10;&#10;AI 生成的内容可能不正确。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1" y="2870681"/>
            <a:ext cx="12038022" cy="159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37" y="2172307"/>
            <a:ext cx="3340100" cy="43180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5124" name="Picture 4" descr="Uploaded previ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36" y="3869584"/>
            <a:ext cx="42164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0730DF3-D042-8E54-0E27-78E9EA00F423}"/>
              </a:ext>
            </a:extLst>
          </p:cNvPr>
          <p:cNvSpPr txBox="1"/>
          <p:nvPr/>
        </p:nvSpPr>
        <p:spPr>
          <a:xfrm>
            <a:off x="153668" y="5836528"/>
            <a:ext cx="11884660" cy="519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125000"/>
              </a:lnSpc>
            </a:pPr>
            <a:r>
              <a:rPr lang="en-US" altLang="zh-CN" sz="2400" b="1" dirty="0">
                <a:cs typeface="Times New Roman" panose="02020603050405020304" pitchFamily="18" charset="0"/>
              </a:rPr>
              <a:t>Effectively capture information from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low signal-to-noise ratio </a:t>
            </a:r>
            <a:r>
              <a:rPr lang="en-US" altLang="zh-CN" sz="2400" b="1" dirty="0">
                <a:cs typeface="Times New Roman" panose="02020603050405020304" pitchFamily="18" charset="0"/>
              </a:rPr>
              <a:t>cosmological observations</a:t>
            </a:r>
            <a:endParaRPr lang="zh-CN" altLang="en-US" sz="2400" b="1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21615" y="843202"/>
            <a:ext cx="11748770" cy="5915571"/>
            <a:chOff x="49" y="1262"/>
            <a:chExt cx="19103" cy="9618"/>
          </a:xfrm>
        </p:grpSpPr>
        <p:pic>
          <p:nvPicPr>
            <p:cNvPr id="6146" name="Picture 2" descr="Generated Image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12"/>
            <a:stretch>
              <a:fillRect/>
            </a:stretch>
          </p:blipFill>
          <p:spPr bwMode="auto">
            <a:xfrm>
              <a:off x="49" y="1262"/>
              <a:ext cx="19103" cy="9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矩形 5"/>
            <p:cNvSpPr/>
            <p:nvPr/>
          </p:nvSpPr>
          <p:spPr>
            <a:xfrm>
              <a:off x="7946" y="9654"/>
              <a:ext cx="3021" cy="727"/>
            </a:xfrm>
            <a:prstGeom prst="rect">
              <a:avLst/>
            </a:prstGeom>
            <a:solidFill>
              <a:srgbClr val="DADB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7588" y="9054"/>
              <a:ext cx="3932" cy="1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80" y="9041"/>
              <a:ext cx="3880" cy="1300"/>
            </a:xfrm>
            <a:prstGeom prst="rect">
              <a:avLst/>
            </a:prstGeom>
          </p:spPr>
        </p:pic>
      </p:grpSp>
      <p:sp>
        <p:nvSpPr>
          <p:cNvPr id="9" name="标题 1"/>
          <p:cNvSpPr>
            <a:spLocks noGrp="1"/>
          </p:cNvSpPr>
          <p:nvPr/>
        </p:nvSpPr>
        <p:spPr>
          <a:xfrm>
            <a:off x="270136" y="-1521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200" dirty="0">
                <a:ea typeface="Helvetica Neue Thin" panose="020B0403020202020204" pitchFamily="34" charset="0"/>
                <a:cs typeface="Times New Roman" panose="02020603050405020304" pitchFamily="18" charset="0"/>
              </a:rPr>
              <a:t>Stage 1: Domain Features (11 Categories)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/>
        </p:nvSpPr>
        <p:spPr>
          <a:xfrm>
            <a:off x="270136" y="-1521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200" dirty="0">
                <a:ea typeface="Helvetica Neue Thin" panose="020B0403020202020204" pitchFamily="34" charset="0"/>
                <a:cs typeface="Times New Roman" panose="02020603050405020304" pitchFamily="18" charset="0"/>
              </a:rPr>
              <a:t>Stage 1: Performance of Each Domain Feature</a:t>
            </a:r>
          </a:p>
        </p:txBody>
      </p:sp>
      <p:pic>
        <p:nvPicPr>
          <p:cNvPr id="7178" name="Picture 10" descr="plot 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60" y="1072325"/>
            <a:ext cx="5672256" cy="536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 descr="表格&#10;&#10;AI 生成的内容可能不正确。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649" y="2330450"/>
            <a:ext cx="5969000" cy="402590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CD53965-0B3C-D6E3-05A2-522750B6BD99}"/>
              </a:ext>
            </a:extLst>
          </p:cNvPr>
          <p:cNvSpPr txBox="1"/>
          <p:nvPr/>
        </p:nvSpPr>
        <p:spPr>
          <a:xfrm>
            <a:off x="5834313" y="3385733"/>
            <a:ext cx="475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🏆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7396443-619D-8567-7352-54B653C4B866}"/>
              </a:ext>
            </a:extLst>
          </p:cNvPr>
          <p:cNvSpPr txBox="1"/>
          <p:nvPr/>
        </p:nvSpPr>
        <p:spPr>
          <a:xfrm>
            <a:off x="5834313" y="5602559"/>
            <a:ext cx="475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🏆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B95B743-3F84-C5B6-3F61-F0F47FFA78F4}"/>
              </a:ext>
            </a:extLst>
          </p:cNvPr>
          <p:cNvSpPr txBox="1"/>
          <p:nvPr/>
        </p:nvSpPr>
        <p:spPr>
          <a:xfrm>
            <a:off x="5834313" y="4338081"/>
            <a:ext cx="475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🏆</a:t>
            </a:r>
            <a:endParaRPr lang="zh-CN" altLang="en-US" dirty="0"/>
          </a:p>
        </p:txBody>
      </p: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5924E1FD-4065-9289-499C-F8FE4BA4D272}"/>
              </a:ext>
            </a:extLst>
          </p:cNvPr>
          <p:cNvCxnSpPr/>
          <p:nvPr/>
        </p:nvCxnSpPr>
        <p:spPr>
          <a:xfrm>
            <a:off x="5909510" y="3706937"/>
            <a:ext cx="274119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E7C04140-991B-9BFC-BAF1-C71935F423D4}"/>
              </a:ext>
            </a:extLst>
          </p:cNvPr>
          <p:cNvCxnSpPr>
            <a:cxnSpLocks/>
          </p:cNvCxnSpPr>
          <p:nvPr/>
        </p:nvCxnSpPr>
        <p:spPr>
          <a:xfrm>
            <a:off x="5921542" y="5933263"/>
            <a:ext cx="451932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AE1C6D87-9F7E-CA92-85B6-9F1F38047C4A}"/>
              </a:ext>
            </a:extLst>
          </p:cNvPr>
          <p:cNvCxnSpPr>
            <a:cxnSpLocks/>
          </p:cNvCxnSpPr>
          <p:nvPr/>
        </p:nvCxnSpPr>
        <p:spPr>
          <a:xfrm>
            <a:off x="5917265" y="4659285"/>
            <a:ext cx="315200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21E1A8B4-6481-F727-D208-535F99F798EF}"/>
              </a:ext>
            </a:extLst>
          </p:cNvPr>
          <p:cNvSpPr txBox="1"/>
          <p:nvPr/>
        </p:nvSpPr>
        <p:spPr>
          <a:xfrm>
            <a:off x="5860116" y="1012792"/>
            <a:ext cx="6696806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zh-CN" sz="2400" dirty="0"/>
              <a:t>Splits the public data for train and </a:t>
            </a:r>
            <a:r>
              <a:rPr lang="en-GB" altLang="zh-CN" sz="2400" dirty="0" err="1"/>
              <a:t>val</a:t>
            </a:r>
            <a:r>
              <a:rPr lang="en-GB" altLang="zh-CN" sz="2400" dirty="0"/>
              <a:t> as </a:t>
            </a:r>
            <a:r>
              <a:rPr lang="en-GB" altLang="zh-CN" sz="2400" b="1" dirty="0">
                <a:solidFill>
                  <a:srgbClr val="C00000"/>
                </a:solidFill>
              </a:rPr>
              <a:t>8:2</a:t>
            </a:r>
            <a:r>
              <a:rPr lang="en-GB" altLang="zh-CN" sz="2400" dirty="0"/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Linearly regress the coefficients with MLP.</a:t>
            </a:r>
            <a:endParaRPr lang="zh-CN" altLang="en-US" sz="2400" dirty="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69899136-6C74-445C-6E09-60C089D67093}"/>
              </a:ext>
            </a:extLst>
          </p:cNvPr>
          <p:cNvSpPr/>
          <p:nvPr/>
        </p:nvSpPr>
        <p:spPr>
          <a:xfrm>
            <a:off x="10250027" y="2310136"/>
            <a:ext cx="1786155" cy="460661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/>
        </p:nvSpPr>
        <p:spPr>
          <a:xfrm>
            <a:off x="270136" y="-1521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200" dirty="0">
                <a:ea typeface="Helvetica Neue Thin" panose="020B0403020202020204" pitchFamily="34" charset="0"/>
                <a:cs typeface="Times New Roman" panose="02020603050405020304" pitchFamily="18" charset="0"/>
              </a:rPr>
              <a:t>Stage 1: Complementarity Among Domain Features</a:t>
            </a:r>
          </a:p>
        </p:txBody>
      </p:sp>
      <p:pic>
        <p:nvPicPr>
          <p:cNvPr id="9" name="图片 8" descr="表格&#10;&#10;AI 生成的内容可能不正确。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70" y="1283918"/>
            <a:ext cx="5733149" cy="5042770"/>
          </a:xfrm>
          <a:prstGeom prst="rect">
            <a:avLst/>
          </a:prstGeom>
        </p:spPr>
      </p:pic>
      <p:pic>
        <p:nvPicPr>
          <p:cNvPr id="29" name="图片 28" descr="图示&#10;&#10;AI 生成的内容可能不正确。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187" y="1514248"/>
            <a:ext cx="5630545" cy="3117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515416" y="4894814"/>
            <a:ext cx="525208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</a:rPr>
              <a:t>There exists</a:t>
            </a:r>
            <a:r>
              <a:rPr lang="en-US" altLang="zh-CN" sz="2000" dirty="0"/>
              <a:t> a </a:t>
            </a:r>
            <a:r>
              <a:rPr lang="en-US" altLang="zh-CN" sz="2000" b="1" dirty="0">
                <a:solidFill>
                  <a:srgbClr val="C00000"/>
                </a:solidFill>
              </a:rPr>
              <a:t>hidden complementarity</a:t>
            </a:r>
            <a:r>
              <a:rPr lang="en-US" altLang="zh-CN" sz="2000" dirty="0">
                <a:solidFill>
                  <a:schemeClr val="tx1"/>
                </a:solidFill>
              </a:rPr>
              <a:t> among </a:t>
            </a:r>
            <a:r>
              <a:rPr lang="en-US" altLang="zh-CN" sz="2000" dirty="0"/>
              <a:t>the 11 extracted domain </a:t>
            </a:r>
            <a:r>
              <a:rPr lang="en-US" altLang="zh-CN" sz="2000" dirty="0">
                <a:solidFill>
                  <a:schemeClr val="tx1"/>
                </a:solidFill>
              </a:rPr>
              <a:t>features.</a:t>
            </a:r>
          </a:p>
          <a:p>
            <a:pPr marL="285750" indent="-285750" fontAlgn="auto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</a:rPr>
              <a:t>But, </a:t>
            </a:r>
            <a:r>
              <a:rPr lang="en-GB" altLang="zh-CN" sz="2000" b="1" dirty="0">
                <a:solidFill>
                  <a:srgbClr val="C00000"/>
                </a:solidFill>
              </a:rPr>
              <a:t>Too Many Cooks Spoil the Broth</a:t>
            </a:r>
            <a:r>
              <a:rPr lang="en-US" altLang="zh-CN" sz="2000" b="1" dirty="0">
                <a:solidFill>
                  <a:srgbClr val="C00000"/>
                </a:solidFill>
              </a:rPr>
              <a:t>.</a:t>
            </a:r>
            <a:endParaRPr lang="en-US" altLang="zh-CN" sz="20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8</a:t>
            </a:fld>
            <a:endParaRPr lang="zh-CN" altLang="en-US"/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76BC71E4-E71C-7CC4-CB52-9240C77B0C3A}"/>
              </a:ext>
            </a:extLst>
          </p:cNvPr>
          <p:cNvCxnSpPr>
            <a:cxnSpLocks/>
          </p:cNvCxnSpPr>
          <p:nvPr/>
        </p:nvCxnSpPr>
        <p:spPr>
          <a:xfrm>
            <a:off x="4838700" y="5425308"/>
            <a:ext cx="86426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C20B3F31-BEB7-7EBC-DCB6-DBA14D37CE50}"/>
              </a:ext>
            </a:extLst>
          </p:cNvPr>
          <p:cNvSpPr/>
          <p:nvPr/>
        </p:nvSpPr>
        <p:spPr>
          <a:xfrm>
            <a:off x="4341929" y="1320014"/>
            <a:ext cx="1786155" cy="460661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/>
        </p:nvSpPr>
        <p:spPr>
          <a:xfrm>
            <a:off x="270136" y="-1521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200" dirty="0">
                <a:ea typeface="Helvetica Neue Thin" panose="020B0403020202020204" pitchFamily="34" charset="0"/>
                <a:cs typeface="Times New Roman" panose="02020603050405020304" pitchFamily="18" charset="0"/>
              </a:rPr>
              <a:t>Stage 2: Integrating Deep and Domain features</a:t>
            </a:r>
          </a:p>
        </p:txBody>
      </p:sp>
      <p:pic>
        <p:nvPicPr>
          <p:cNvPr id="8" name="图片 7" descr="图示&#10;&#10;AI 生成的内容可能不正确。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412" y="1774028"/>
            <a:ext cx="2455949" cy="3890740"/>
          </a:xfrm>
          <a:prstGeom prst="rect">
            <a:avLst/>
          </a:prstGeom>
        </p:spPr>
      </p:pic>
      <p:pic>
        <p:nvPicPr>
          <p:cNvPr id="12" name="图片 11" descr="图示&#10;&#10;AI 生成的内容可能不正确。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650" y="1534131"/>
            <a:ext cx="5255619" cy="4337548"/>
          </a:xfrm>
          <a:prstGeom prst="rect">
            <a:avLst/>
          </a:prstGeom>
        </p:spPr>
      </p:pic>
      <p:cxnSp>
        <p:nvCxnSpPr>
          <p:cNvPr id="13" name="直线连接符 12"/>
          <p:cNvCxnSpPr>
            <a:cxnSpLocks/>
          </p:cNvCxnSpPr>
          <p:nvPr/>
        </p:nvCxnSpPr>
        <p:spPr>
          <a:xfrm flipV="1">
            <a:off x="5400012" y="1518873"/>
            <a:ext cx="0" cy="4259457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38639" y="5995652"/>
            <a:ext cx="107147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/>
              <a:t>The above two s</a:t>
            </a:r>
            <a:r>
              <a:rPr lang="zh-CN" altLang="en-US" sz="2400" dirty="0"/>
              <a:t>imple architectures were explore</a:t>
            </a:r>
            <a:r>
              <a:rPr lang="en-US" altLang="zh-CN" sz="2400" dirty="0"/>
              <a:t>d.</a:t>
            </a:r>
            <a:r>
              <a:rPr lang="zh-CN" altLang="en-US" sz="2400" dirty="0"/>
              <a:t> </a:t>
            </a:r>
            <a:r>
              <a:rPr lang="zh-CN" altLang="en-US" sz="2400" b="1" dirty="0">
                <a:solidFill>
                  <a:schemeClr val="accent6">
                    <a:lumMod val="75000"/>
                  </a:schemeClr>
                </a:solidFill>
              </a:rPr>
              <a:t>Performance gains were limited</a:t>
            </a:r>
            <a:r>
              <a:rPr lang="zh-CN" altLang="en-US" sz="2400" dirty="0"/>
              <a:t>.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507A8E4-03B2-7E6E-8368-815840F1E5AD}"/>
              </a:ext>
            </a:extLst>
          </p:cNvPr>
          <p:cNvSpPr txBox="1"/>
          <p:nvPr/>
        </p:nvSpPr>
        <p:spPr>
          <a:xfrm>
            <a:off x="691979" y="1180403"/>
            <a:ext cx="61000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A</a:t>
            </a:r>
            <a:r>
              <a:rPr lang="zh-CN" altLang="en-US" sz="2000" dirty="0"/>
              <a:t>rchitecture</a:t>
            </a:r>
            <a:r>
              <a:rPr lang="en-US" altLang="zh-CN" sz="2000" dirty="0"/>
              <a:t> 1: Only domain features</a:t>
            </a:r>
            <a:endParaRPr lang="zh-CN" altLang="en-US" sz="20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A66E3BD-B288-E053-0AB9-CFC7C9420DA2}"/>
              </a:ext>
            </a:extLst>
          </p:cNvPr>
          <p:cNvSpPr txBox="1"/>
          <p:nvPr/>
        </p:nvSpPr>
        <p:spPr>
          <a:xfrm>
            <a:off x="5784650" y="1180403"/>
            <a:ext cx="61000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A</a:t>
            </a:r>
            <a:r>
              <a:rPr lang="zh-CN" altLang="en-US" sz="2000" dirty="0"/>
              <a:t>rchitecture</a:t>
            </a:r>
            <a:r>
              <a:rPr lang="en-US" altLang="zh-CN" sz="2000" dirty="0"/>
              <a:t> 2: Simple integration in the last layer</a:t>
            </a:r>
            <a:endParaRPr lang="zh-CN" altLang="en-US" sz="2000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FI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658</Words>
  <Application>Microsoft Macintosh PowerPoint</Application>
  <PresentationFormat>宽屏</PresentationFormat>
  <Paragraphs>106</Paragraphs>
  <Slides>17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华文宋体</vt:lpstr>
      <vt:lpstr>Arial</vt:lpstr>
      <vt:lpstr>Calibri</vt:lpstr>
      <vt:lpstr>Helvetica Neue</vt:lpstr>
      <vt:lpstr>Helvetica Neue Thin</vt:lpstr>
      <vt:lpstr>Times New Roman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翁汇坤</dc:creator>
  <cp:lastModifiedBy>海旭 吴</cp:lastModifiedBy>
  <cp:revision>547</cp:revision>
  <dcterms:created xsi:type="dcterms:W3CDTF">2023-08-09T12:44:00Z</dcterms:created>
  <dcterms:modified xsi:type="dcterms:W3CDTF">2025-12-06T22:58:29Z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465504B2B9044F638AB949820CB41229_12</vt:lpwstr>
  </property>
</Properties>
</file>